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324" r:id="rId2"/>
    <p:sldId id="325" r:id="rId3"/>
    <p:sldId id="326" r:id="rId4"/>
    <p:sldId id="281" r:id="rId5"/>
    <p:sldId id="332" r:id="rId6"/>
    <p:sldId id="327" r:id="rId7"/>
    <p:sldId id="330" r:id="rId8"/>
    <p:sldId id="329" r:id="rId9"/>
    <p:sldId id="331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98E4"/>
    <a:srgbClr val="4E77E4"/>
    <a:srgbClr val="41A7E4"/>
    <a:srgbClr val="3EC8F0"/>
    <a:srgbClr val="FDB002"/>
    <a:srgbClr val="E95C10"/>
    <a:srgbClr val="71254D"/>
    <a:srgbClr val="919192"/>
    <a:srgbClr val="942092"/>
    <a:srgbClr val="FFE4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725"/>
    <p:restoredTop sz="94849"/>
  </p:normalViewPr>
  <p:slideViewPr>
    <p:cSldViewPr snapToGrid="0" snapToObjects="1">
      <p:cViewPr>
        <p:scale>
          <a:sx n="88" d="100"/>
          <a:sy n="88" d="100"/>
        </p:scale>
        <p:origin x="136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3" d="100"/>
          <a:sy n="73" d="100"/>
        </p:scale>
        <p:origin x="190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57C3F2-838B-A643-B33A-98C4E27187FE}" type="datetimeFigureOut">
              <a:rPr lang="en-US" smtClean="0"/>
              <a:t>3/23/17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CE6E5-E2C5-D542-B01B-3358A0F69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876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31C43-0122-0D4A-9A37-B2FF728A2C46}" type="datetimeFigureOut">
              <a:rPr lang="en-US" smtClean="0"/>
              <a:t>3/23/17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E68281-BB20-424F-AECD-E8789C880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644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401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473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054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147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553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2698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877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31" y="1016626"/>
            <a:ext cx="3598049" cy="1084197"/>
          </a:xfrm>
        </p:spPr>
        <p:txBody>
          <a:bodyPr anchor="b"/>
          <a:lstStyle>
            <a:lvl1pPr algn="l">
              <a:defRPr sz="363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4328" y="2252340"/>
            <a:ext cx="3598049" cy="653747"/>
          </a:xfrm>
        </p:spPr>
        <p:txBody>
          <a:bodyPr/>
          <a:lstStyle>
            <a:lvl1pPr marL="0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1pPr>
            <a:lvl2pPr marL="276606" indent="0">
              <a:buNone/>
              <a:defRPr sz="1210">
                <a:solidFill>
                  <a:schemeClr val="tx1">
                    <a:tint val="75000"/>
                  </a:schemeClr>
                </a:solidFill>
              </a:defRPr>
            </a:lvl2pPr>
            <a:lvl3pPr marL="553212" indent="0">
              <a:buNone/>
              <a:defRPr sz="1089">
                <a:solidFill>
                  <a:schemeClr val="tx1">
                    <a:tint val="75000"/>
                  </a:schemeClr>
                </a:solidFill>
              </a:defRPr>
            </a:lvl3pPr>
            <a:lvl4pPr marL="829818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4pPr>
            <a:lvl5pPr marL="1106424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5pPr>
            <a:lvl6pPr marL="1383030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6pPr>
            <a:lvl7pPr marL="1659636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7pPr>
            <a:lvl8pPr marL="1936242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8pPr>
            <a:lvl9pPr marL="2212848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  <a:lvl2pPr marL="587375" indent="-227013">
              <a:buSzPct val="100000"/>
              <a:buFont typeface="Wingdings" charset="2"/>
              <a:buChar char="§"/>
              <a:defRPr/>
            </a:lvl2pPr>
            <a:lvl3pPr marL="935038" indent="-214313">
              <a:buFont typeface="Wingdings" charset="2"/>
              <a:buChar char="§"/>
              <a:defRPr/>
            </a:lvl3pPr>
            <a:lvl4pPr marL="1430338" indent="-268288">
              <a:buFont typeface="Wingdings" charset="2"/>
              <a:buChar char="§"/>
              <a:defRPr/>
            </a:lvl4pPr>
            <a:lvl5pPr marL="1870075" indent="-306388">
              <a:buFont typeface="Wingdings" charset="2"/>
              <a:buChar char="§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54331" y="6356351"/>
            <a:ext cx="205740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1251062F-7D5C-2F49-AD39-82F1E457AE0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628650" y="1229192"/>
            <a:ext cx="7886700" cy="62175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b="1" i="1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1074821" y="11229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5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447015"/>
            <a:ext cx="7886700" cy="10699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57829"/>
            <a:ext cx="7886700" cy="4179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54331" y="6296391"/>
            <a:ext cx="2057400" cy="365125"/>
          </a:xfrm>
          <a:prstGeom prst="rect">
            <a:avLst/>
          </a:prstGeom>
        </p:spPr>
        <p:txBody>
          <a:bodyPr/>
          <a:lstStyle>
            <a:lvl1pPr algn="ctr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1pPr>
          </a:lstStyle>
          <a:p>
            <a:fld id="{1251062F-7D5C-2F49-AD39-82F1E457AE0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 userDrawn="1"/>
        </p:nvCxnSpPr>
        <p:spPr>
          <a:xfrm flipH="1">
            <a:off x="621861" y="6121473"/>
            <a:ext cx="7893489" cy="0"/>
          </a:xfrm>
          <a:prstGeom prst="line">
            <a:avLst/>
          </a:prstGeom>
          <a:ln w="3175">
            <a:solidFill>
              <a:srgbClr val="7125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61" y="6189738"/>
            <a:ext cx="1261311" cy="574907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8000" y="0"/>
            <a:ext cx="9162000" cy="329784"/>
          </a:xfrm>
          <a:prstGeom prst="rect">
            <a:avLst/>
          </a:prstGeom>
          <a:solidFill>
            <a:srgbClr val="419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4E77E4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15"/>
          <a:srcRect r="81147"/>
          <a:stretch/>
        </p:blipFill>
        <p:spPr>
          <a:xfrm>
            <a:off x="7510239" y="6097468"/>
            <a:ext cx="1005111" cy="667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702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1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en-US" sz="3400" b="0" i="0" u="none" strike="noStrike" kern="1200" cap="none" spc="0" normalizeH="0" baseline="0" dirty="0">
          <a:ln>
            <a:noFill/>
          </a:ln>
          <a:solidFill>
            <a:srgbClr val="4198E4"/>
          </a:solidFill>
          <a:effectLst/>
          <a:uFillTx/>
          <a:latin typeface="Corbel" charset="0"/>
          <a:ea typeface="Corbel" charset="0"/>
          <a:cs typeface="Corbel" charset="0"/>
          <a:sym typeface="Helvetica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600"/>
        </a:spcBef>
        <a:buClr>
          <a:schemeClr val="accent5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Corbel" charset="0"/>
          <a:ea typeface="Corbel" charset="0"/>
          <a:cs typeface="Corbel" charset="0"/>
        </a:defRPr>
      </a:lvl1pPr>
      <a:lvl2pPr marL="587375" indent="-227013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SzPct val="100000"/>
        <a:buFont typeface="Wingdings" charset="2"/>
        <a:buChar char="§"/>
        <a:tabLst/>
        <a:defRPr sz="1600" kern="1200">
          <a:solidFill>
            <a:schemeClr val="tx1">
              <a:lumMod val="65000"/>
              <a:lumOff val="35000"/>
            </a:schemeClr>
          </a:solidFill>
          <a:latin typeface="Corbel" charset="0"/>
          <a:ea typeface="Corbel" charset="0"/>
          <a:cs typeface="Corbel" charset="0"/>
        </a:defRPr>
      </a:lvl2pPr>
      <a:lvl3pPr marL="935038" indent="-214313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Font typeface="Wingdings" charset="2"/>
        <a:buChar char="§"/>
        <a:tabLst/>
        <a:defRPr sz="1400" kern="1200">
          <a:solidFill>
            <a:schemeClr val="tx1">
              <a:lumMod val="65000"/>
              <a:lumOff val="35000"/>
            </a:schemeClr>
          </a:solidFill>
          <a:latin typeface="Corbel" charset="0"/>
          <a:ea typeface="Corbel" charset="0"/>
          <a:cs typeface="Corbel" charset="0"/>
        </a:defRPr>
      </a:lvl3pPr>
      <a:lvl4pPr marL="1430338" indent="-268288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Font typeface="Wingdings" charset="2"/>
        <a:buChar char="§"/>
        <a:tabLst/>
        <a:defRPr sz="1200" kern="1200">
          <a:solidFill>
            <a:schemeClr val="tx1">
              <a:lumMod val="65000"/>
              <a:lumOff val="35000"/>
            </a:schemeClr>
          </a:solidFill>
          <a:latin typeface="Corbel" charset="0"/>
          <a:ea typeface="Corbel" charset="0"/>
          <a:cs typeface="Corbel" charset="0"/>
        </a:defRPr>
      </a:lvl4pPr>
      <a:lvl5pPr marL="1870075" indent="-306388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Font typeface="Wingdings" charset="2"/>
        <a:buChar char="§"/>
        <a:tabLst/>
        <a:defRPr sz="1000" kern="1200">
          <a:solidFill>
            <a:schemeClr val="tx1">
              <a:lumMod val="65000"/>
              <a:lumOff val="35000"/>
            </a:schemeClr>
          </a:solidFill>
          <a:latin typeface="Corbel" charset="0"/>
          <a:ea typeface="Corbel" charset="0"/>
          <a:cs typeface="Corbe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ithub.com/johnhalk" TargetMode="External"/><Relationship Id="rId4" Type="http://schemas.openxmlformats.org/officeDocument/2006/relationships/hyperlink" Target="http://www.github.com/mbgimot" TargetMode="External"/><Relationship Id="rId5" Type="http://schemas.openxmlformats.org/officeDocument/2006/relationships/hyperlink" Target="http://www.github.com/mrenrich84" TargetMode="External"/><Relationship Id="rId6" Type="http://schemas.openxmlformats.org/officeDocument/2006/relationships/hyperlink" Target="http://www.github.com/sammckay12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85700" y="3107253"/>
            <a:ext cx="3598049" cy="653747"/>
          </a:xfrm>
        </p:spPr>
        <p:txBody>
          <a:bodyPr>
            <a:normAutofit/>
          </a:bodyPr>
          <a:lstStyle/>
          <a:p>
            <a:r>
              <a:rPr lang="en-GB" sz="2000" i="1" dirty="0" smtClean="0"/>
              <a:t>Transforming your presentations</a:t>
            </a:r>
            <a:endParaRPr lang="en-GB" sz="2000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5700" y="1467257"/>
            <a:ext cx="3598049" cy="163999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30569" y="5930153"/>
            <a:ext cx="7908313" cy="9278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 Placeholder 2"/>
          <p:cNvSpPr txBox="1">
            <a:spLocks/>
          </p:cNvSpPr>
          <p:nvPr/>
        </p:nvSpPr>
        <p:spPr>
          <a:xfrm>
            <a:off x="267369" y="4817019"/>
            <a:ext cx="8511987" cy="15102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rgbClr val="71254D"/>
              </a:buClr>
              <a:buFont typeface="Arial" panose="020B0604020202020204" pitchFamily="34" charset="0"/>
              <a:buNone/>
              <a:defRPr sz="1452" kern="1200">
                <a:solidFill>
                  <a:schemeClr val="tx1">
                    <a:tint val="7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1pPr>
            <a:lvl2pPr marL="276606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1254D"/>
              </a:buClr>
              <a:buSzPct val="100000"/>
              <a:buFont typeface="Wingdings" charset="2"/>
              <a:buNone/>
              <a:tabLst/>
              <a:defRPr sz="1210" kern="1200">
                <a:solidFill>
                  <a:schemeClr val="tx1">
                    <a:tint val="7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2pPr>
            <a:lvl3pPr marL="553212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1254D"/>
              </a:buClr>
              <a:buFont typeface="Wingdings" charset="2"/>
              <a:buNone/>
              <a:tabLst/>
              <a:defRPr sz="1089" kern="1200">
                <a:solidFill>
                  <a:schemeClr val="tx1">
                    <a:tint val="7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3pPr>
            <a:lvl4pPr marL="82981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1254D"/>
              </a:buClr>
              <a:buFont typeface="Wingdings" charset="2"/>
              <a:buNone/>
              <a:tabLst/>
              <a:defRPr sz="968" kern="1200">
                <a:solidFill>
                  <a:schemeClr val="tx1">
                    <a:tint val="7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4pPr>
            <a:lvl5pPr marL="1106424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1254D"/>
              </a:buClr>
              <a:buFont typeface="Wingdings" charset="2"/>
              <a:buNone/>
              <a:tabLst/>
              <a:defRPr sz="968" kern="1200">
                <a:solidFill>
                  <a:schemeClr val="tx1">
                    <a:tint val="7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5pPr>
            <a:lvl6pPr marL="138303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6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59636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6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936242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6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21284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6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 smtClean="0">
                <a:solidFill>
                  <a:schemeClr val="tx1"/>
                </a:solidFill>
              </a:rPr>
              <a:t>		John Ashton		</a:t>
            </a:r>
            <a:r>
              <a:rPr lang="en-GB" sz="1600" dirty="0" smtClean="0">
                <a:solidFill>
                  <a:schemeClr val="tx1"/>
                </a:solidFill>
                <a:hlinkClick r:id="rId3"/>
              </a:rPr>
              <a:t>http://www.github.com/johnhalk</a:t>
            </a:r>
            <a:endParaRPr lang="en-GB" sz="1600" dirty="0">
              <a:solidFill>
                <a:schemeClr val="tx1"/>
              </a:solidFill>
            </a:endParaRPr>
          </a:p>
          <a:p>
            <a:r>
              <a:rPr lang="en-GB" sz="1600" dirty="0" smtClean="0">
                <a:solidFill>
                  <a:schemeClr val="tx1"/>
                </a:solidFill>
              </a:rPr>
              <a:t>		Mitchell Goldbay		</a:t>
            </a:r>
            <a:r>
              <a:rPr lang="en-GB" sz="1600" dirty="0" smtClean="0">
                <a:solidFill>
                  <a:schemeClr val="tx1"/>
                </a:solidFill>
                <a:hlinkClick r:id="rId4"/>
              </a:rPr>
              <a:t>http://www.github.com/mbgimot</a:t>
            </a:r>
            <a:endParaRPr lang="en-GB" sz="1600" dirty="0">
              <a:solidFill>
                <a:schemeClr val="tx1"/>
              </a:solidFill>
            </a:endParaRPr>
          </a:p>
          <a:p>
            <a:r>
              <a:rPr lang="en-GB" sz="1600" dirty="0" smtClean="0">
                <a:solidFill>
                  <a:schemeClr val="tx1"/>
                </a:solidFill>
              </a:rPr>
              <a:t>		Enrico Graziani</a:t>
            </a:r>
            <a:r>
              <a:rPr lang="en-GB" sz="1600" dirty="0">
                <a:solidFill>
                  <a:schemeClr val="tx1"/>
                </a:solidFill>
              </a:rPr>
              <a:t>	</a:t>
            </a:r>
            <a:r>
              <a:rPr lang="en-GB" sz="1600" dirty="0" smtClean="0">
                <a:solidFill>
                  <a:schemeClr val="tx1"/>
                </a:solidFill>
              </a:rPr>
              <a:t>	</a:t>
            </a:r>
            <a:r>
              <a:rPr lang="en-GB" sz="1600" dirty="0" smtClean="0">
                <a:solidFill>
                  <a:schemeClr val="tx1"/>
                </a:solidFill>
                <a:hlinkClick r:id="rId5"/>
              </a:rPr>
              <a:t>http</a:t>
            </a:r>
            <a:r>
              <a:rPr lang="en-GB" sz="1600" dirty="0">
                <a:solidFill>
                  <a:schemeClr val="tx1"/>
                </a:solidFill>
                <a:hlinkClick r:id="rId5"/>
              </a:rPr>
              <a:t>://</a:t>
            </a:r>
            <a:r>
              <a:rPr lang="en-GB" sz="1600" dirty="0" smtClean="0">
                <a:solidFill>
                  <a:schemeClr val="tx1"/>
                </a:solidFill>
                <a:hlinkClick r:id="rId5"/>
              </a:rPr>
              <a:t>www.github.com/mrenrich84</a:t>
            </a:r>
            <a:endParaRPr lang="en-GB" sz="1600" dirty="0" smtClean="0">
              <a:solidFill>
                <a:schemeClr val="tx1"/>
              </a:solidFill>
            </a:endParaRPr>
          </a:p>
          <a:p>
            <a:r>
              <a:rPr lang="en-GB" sz="1600" dirty="0" smtClean="0">
                <a:solidFill>
                  <a:schemeClr val="tx1"/>
                </a:solidFill>
              </a:rPr>
              <a:t>		Sam </a:t>
            </a:r>
            <a:r>
              <a:rPr lang="en-GB" sz="1600" dirty="0" err="1" smtClean="0">
                <a:solidFill>
                  <a:schemeClr val="tx1"/>
                </a:solidFill>
              </a:rPr>
              <a:t>Mckay</a:t>
            </a:r>
            <a:r>
              <a:rPr lang="en-GB" sz="1600" dirty="0" smtClean="0"/>
              <a:t>		</a:t>
            </a:r>
            <a:r>
              <a:rPr lang="en-GB" sz="1600" dirty="0" smtClean="0">
                <a:hlinkClick r:id="rId6"/>
              </a:rPr>
              <a:t>http</a:t>
            </a:r>
            <a:r>
              <a:rPr lang="en-GB" sz="1600" dirty="0">
                <a:hlinkClick r:id="rId6"/>
              </a:rPr>
              <a:t>://</a:t>
            </a:r>
            <a:r>
              <a:rPr lang="en-GB" sz="1600" dirty="0" smtClean="0">
                <a:hlinkClick r:id="rId6"/>
              </a:rPr>
              <a:t>www.github.com/sammckay12</a:t>
            </a:r>
            <a:endParaRPr lang="en-GB" sz="1600" dirty="0"/>
          </a:p>
          <a:p>
            <a:endParaRPr lang="en-GB" sz="1600" i="1" dirty="0"/>
          </a:p>
        </p:txBody>
      </p:sp>
    </p:spTree>
    <p:extLst>
      <p:ext uri="{BB962C8B-B14F-4D97-AF65-F5344CB8AC3E}">
        <p14:creationId xmlns:p14="http://schemas.microsoft.com/office/powerpoint/2010/main" val="309195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s-IS" dirty="0" smtClean="0"/>
              <a:t>Is this a familiar scene at the end of a presentation?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3215" y="1999002"/>
            <a:ext cx="5117570" cy="34056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3993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Roll on </a:t>
            </a:r>
            <a:r>
              <a:rPr lang="en-US" dirty="0" err="1" smtClean="0"/>
              <a:t>Emotify</a:t>
            </a:r>
            <a:r>
              <a:rPr lang="is-IS" dirty="0" smtClean="0"/>
              <a:t>…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s-IS" dirty="0" smtClean="0"/>
              <a:t>Real time emotion analytics, helping you stay in touch with your audience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52600" y="3215695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/>
              <a:t>[Insert Video Here]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658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Strategy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s-IS" dirty="0" smtClean="0"/>
              <a:t>Focus on incremental builds, spiking technical risks in advance</a:t>
            </a:r>
            <a:endParaRPr lang="en-US" dirty="0"/>
          </a:p>
        </p:txBody>
      </p:sp>
      <p:sp>
        <p:nvSpPr>
          <p:cNvPr id="28" name="Content Placeholder 2"/>
          <p:cNvSpPr>
            <a:spLocks noGrp="1"/>
          </p:cNvSpPr>
          <p:nvPr>
            <p:ph idx="1"/>
          </p:nvPr>
        </p:nvSpPr>
        <p:spPr>
          <a:xfrm>
            <a:off x="628650" y="4791208"/>
            <a:ext cx="7886700" cy="1265805"/>
          </a:xfrm>
        </p:spPr>
        <p:txBody>
          <a:bodyPr>
            <a:noAutofit/>
          </a:bodyPr>
          <a:lstStyle/>
          <a:p>
            <a:r>
              <a:rPr lang="en-GB" sz="1600" dirty="0" smtClean="0"/>
              <a:t>Pair programming throughout with a  disciplined testing framework</a:t>
            </a:r>
          </a:p>
          <a:p>
            <a:r>
              <a:rPr lang="en-GB" sz="1600" dirty="0" smtClean="0"/>
              <a:t>Employed agile methodologies: project management on waffle to track team progress from user stories, sprint planning and daily </a:t>
            </a:r>
            <a:r>
              <a:rPr lang="en-GB" sz="1600" dirty="0" err="1" smtClean="0"/>
              <a:t>standups</a:t>
            </a:r>
            <a:r>
              <a:rPr lang="en-GB" sz="1600" dirty="0" smtClean="0"/>
              <a:t> with retrospectives at the end of each build 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220724" y="1856064"/>
            <a:ext cx="7876422" cy="2923636"/>
            <a:chOff x="220724" y="1856064"/>
            <a:chExt cx="7876422" cy="2923636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1290918" y="3026543"/>
              <a:ext cx="5773270" cy="0"/>
            </a:xfrm>
            <a:prstGeom prst="line">
              <a:avLst/>
            </a:prstGeom>
            <a:ln>
              <a:solidFill>
                <a:srgbClr val="91919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itle 1"/>
            <p:cNvSpPr txBox="1">
              <a:spLocks/>
            </p:cNvSpPr>
            <p:nvPr/>
          </p:nvSpPr>
          <p:spPr>
            <a:xfrm>
              <a:off x="2552990" y="1856064"/>
              <a:ext cx="1320465" cy="709657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0" lang="en-US" sz="3400" b="0" i="0" u="none" strike="noStrike" kern="1200" cap="none" spc="0" normalizeH="0" baseline="0" dirty="0">
                  <a:ln>
                    <a:noFill/>
                  </a:ln>
                  <a:solidFill>
                    <a:srgbClr val="71254D"/>
                  </a:solidFill>
                  <a:effectLst/>
                  <a:uFillTx/>
                  <a:latin typeface="Corbel" charset="0"/>
                  <a:ea typeface="Corbel" charset="0"/>
                  <a:cs typeface="Corbel" charset="0"/>
                  <a:sym typeface="Helvetica"/>
                </a:defRPr>
              </a:lvl1pPr>
            </a:lstStyle>
            <a:p>
              <a:pPr algn="ctr"/>
              <a:r>
                <a:rPr lang="en-US" sz="2000" b="1" dirty="0" smtClean="0">
                  <a:solidFill>
                    <a:srgbClr val="4198E4"/>
                  </a:solidFill>
                </a:rPr>
                <a:t>MVP</a:t>
              </a:r>
            </a:p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Day 3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Title 1"/>
            <p:cNvSpPr txBox="1">
              <a:spLocks/>
            </p:cNvSpPr>
            <p:nvPr/>
          </p:nvSpPr>
          <p:spPr>
            <a:xfrm>
              <a:off x="4460625" y="1856064"/>
              <a:ext cx="1320465" cy="411237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0" lang="en-US" sz="3400" b="0" i="0" u="none" strike="noStrike" kern="1200" cap="none" spc="0" normalizeH="0" baseline="0" dirty="0">
                  <a:ln>
                    <a:noFill/>
                  </a:ln>
                  <a:solidFill>
                    <a:srgbClr val="71254D"/>
                  </a:solidFill>
                  <a:effectLst/>
                  <a:uFillTx/>
                  <a:latin typeface="Corbel" charset="0"/>
                  <a:ea typeface="Corbel" charset="0"/>
                  <a:cs typeface="Corbel" charset="0"/>
                  <a:sym typeface="Helvetica"/>
                </a:defRPr>
              </a:lvl1pPr>
            </a:lstStyle>
            <a:p>
              <a:pPr algn="ctr"/>
              <a:r>
                <a:rPr lang="en-US" sz="2000" b="1" dirty="0" smtClean="0">
                  <a:solidFill>
                    <a:srgbClr val="4198E4"/>
                  </a:solidFill>
                </a:rPr>
                <a:t>V1</a:t>
              </a:r>
            </a:p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Day 5</a:t>
              </a:r>
            </a:p>
          </p:txBody>
        </p:sp>
        <p:sp>
          <p:nvSpPr>
            <p:cNvPr id="11" name="Title 1"/>
            <p:cNvSpPr txBox="1">
              <a:spLocks/>
            </p:cNvSpPr>
            <p:nvPr/>
          </p:nvSpPr>
          <p:spPr>
            <a:xfrm>
              <a:off x="6536914" y="1856064"/>
              <a:ext cx="1320465" cy="411237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0" lang="en-US" sz="3400" b="0" i="0" u="none" strike="noStrike" kern="1200" cap="none" spc="0" normalizeH="0" baseline="0" dirty="0">
                  <a:ln>
                    <a:noFill/>
                  </a:ln>
                  <a:solidFill>
                    <a:srgbClr val="71254D"/>
                  </a:solidFill>
                  <a:effectLst/>
                  <a:uFillTx/>
                  <a:latin typeface="Corbel" charset="0"/>
                  <a:ea typeface="Corbel" charset="0"/>
                  <a:cs typeface="Corbel" charset="0"/>
                  <a:sym typeface="Helvetica"/>
                </a:defRPr>
              </a:lvl1pPr>
            </a:lstStyle>
            <a:p>
              <a:pPr algn="ctr"/>
              <a:r>
                <a:rPr lang="en-US" sz="2000" b="1" dirty="0" smtClean="0">
                  <a:solidFill>
                    <a:srgbClr val="4198E4"/>
                  </a:solidFill>
                </a:rPr>
                <a:t>V2</a:t>
              </a:r>
            </a:p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Day 8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2943222" y="2743130"/>
              <a:ext cx="540000" cy="540000"/>
            </a:xfrm>
            <a:prstGeom prst="ellipse">
              <a:avLst/>
            </a:prstGeom>
            <a:solidFill>
              <a:srgbClr val="4198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/>
            <p:cNvSpPr/>
            <p:nvPr/>
          </p:nvSpPr>
          <p:spPr>
            <a:xfrm>
              <a:off x="4789406" y="2627084"/>
              <a:ext cx="720000" cy="720000"/>
            </a:xfrm>
            <a:prstGeom prst="ellipse">
              <a:avLst/>
            </a:prstGeom>
            <a:solidFill>
              <a:srgbClr val="4198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/>
            <p:cNvSpPr/>
            <p:nvPr/>
          </p:nvSpPr>
          <p:spPr>
            <a:xfrm>
              <a:off x="6657149" y="2447084"/>
              <a:ext cx="1080000" cy="1080000"/>
            </a:xfrm>
            <a:prstGeom prst="ellipse">
              <a:avLst/>
            </a:prstGeom>
            <a:solidFill>
              <a:srgbClr val="4198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Title 1"/>
            <p:cNvSpPr txBox="1">
              <a:spLocks/>
            </p:cNvSpPr>
            <p:nvPr/>
          </p:nvSpPr>
          <p:spPr>
            <a:xfrm>
              <a:off x="2313222" y="3685599"/>
              <a:ext cx="1800000" cy="709657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0" lang="en-US" sz="3400" b="0" i="0" u="none" strike="noStrike" kern="1200" cap="none" spc="0" normalizeH="0" baseline="0" dirty="0">
                  <a:ln>
                    <a:noFill/>
                  </a:ln>
                  <a:solidFill>
                    <a:srgbClr val="71254D"/>
                  </a:solidFill>
                  <a:effectLst/>
                  <a:uFillTx/>
                  <a:latin typeface="Corbel" charset="0"/>
                  <a:ea typeface="Corbel" charset="0"/>
                  <a:cs typeface="Corbel" charset="0"/>
                  <a:sym typeface="Helvetica"/>
                </a:defRPr>
              </a:lvl1pPr>
            </a:lstStyle>
            <a:p>
              <a:pPr algn="ctr"/>
              <a:r>
                <a:rPr 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Upload a picture of 1 face with data displayed on a graph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5" name="Title 1"/>
            <p:cNvSpPr txBox="1">
              <a:spLocks/>
            </p:cNvSpPr>
            <p:nvPr/>
          </p:nvSpPr>
          <p:spPr>
            <a:xfrm>
              <a:off x="4249406" y="3685599"/>
              <a:ext cx="1800000" cy="1094101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0" lang="en-US" sz="3400" b="0" i="0" u="none" strike="noStrike" kern="1200" cap="none" spc="0" normalizeH="0" baseline="0" dirty="0">
                  <a:ln>
                    <a:noFill/>
                  </a:ln>
                  <a:solidFill>
                    <a:srgbClr val="71254D"/>
                  </a:solidFill>
                  <a:effectLst/>
                  <a:uFillTx/>
                  <a:latin typeface="Corbel" charset="0"/>
                  <a:ea typeface="Corbel" charset="0"/>
                  <a:cs typeface="Corbel" charset="0"/>
                  <a:sym typeface="Helvetica"/>
                </a:defRPr>
              </a:lvl1pPr>
            </a:lstStyle>
            <a:p>
              <a:pPr algn="ctr"/>
              <a:r>
                <a:rPr 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Use webcam to capture multiple faces with data </a:t>
              </a:r>
              <a:r>
                <a:rPr lang="en-US" sz="14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analysed</a:t>
              </a:r>
              <a:r>
                <a:rPr 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in real time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6" name="Title 1"/>
            <p:cNvSpPr txBox="1">
              <a:spLocks/>
            </p:cNvSpPr>
            <p:nvPr/>
          </p:nvSpPr>
          <p:spPr>
            <a:xfrm>
              <a:off x="6297146" y="3685599"/>
              <a:ext cx="1800000" cy="709657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0" lang="en-US" sz="3400" b="0" i="0" u="none" strike="noStrike" kern="1200" cap="none" spc="0" normalizeH="0" baseline="0" dirty="0">
                  <a:ln>
                    <a:noFill/>
                  </a:ln>
                  <a:solidFill>
                    <a:srgbClr val="71254D"/>
                  </a:solidFill>
                  <a:effectLst/>
                  <a:uFillTx/>
                  <a:latin typeface="Corbel" charset="0"/>
                  <a:ea typeface="Corbel" charset="0"/>
                  <a:cs typeface="Corbel" charset="0"/>
                  <a:sym typeface="Helvetica"/>
                </a:defRPr>
              </a:lvl1pPr>
            </a:lstStyle>
            <a:p>
              <a:pPr algn="ctr"/>
              <a:r>
                <a:rPr 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Time series data analysis, design and hardware integration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9" name="Oval 28"/>
            <p:cNvSpPr/>
            <p:nvPr/>
          </p:nvSpPr>
          <p:spPr>
            <a:xfrm>
              <a:off x="930918" y="2846543"/>
              <a:ext cx="360000" cy="360000"/>
            </a:xfrm>
            <a:prstGeom prst="ellipse">
              <a:avLst/>
            </a:prstGeom>
            <a:solidFill>
              <a:srgbClr val="4198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Title 1"/>
            <p:cNvSpPr txBox="1">
              <a:spLocks/>
            </p:cNvSpPr>
            <p:nvPr/>
          </p:nvSpPr>
          <p:spPr>
            <a:xfrm>
              <a:off x="450685" y="1856064"/>
              <a:ext cx="1320465" cy="709657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0" lang="en-US" sz="3400" b="0" i="0" u="none" strike="noStrike" kern="1200" cap="none" spc="0" normalizeH="0" baseline="0" dirty="0">
                  <a:ln>
                    <a:noFill/>
                  </a:ln>
                  <a:solidFill>
                    <a:srgbClr val="71254D"/>
                  </a:solidFill>
                  <a:effectLst/>
                  <a:uFillTx/>
                  <a:latin typeface="Corbel" charset="0"/>
                  <a:ea typeface="Corbel" charset="0"/>
                  <a:cs typeface="Corbel" charset="0"/>
                  <a:sym typeface="Helvetica"/>
                </a:defRPr>
              </a:lvl1pPr>
            </a:lstStyle>
            <a:p>
              <a:pPr algn="ctr"/>
              <a:r>
                <a:rPr lang="en-US" sz="2000" b="1" dirty="0" smtClean="0">
                  <a:solidFill>
                    <a:srgbClr val="4198E4"/>
                  </a:solidFill>
                </a:rPr>
                <a:t>Plan</a:t>
              </a:r>
            </a:p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Day 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1" name="Title 1"/>
            <p:cNvSpPr txBox="1">
              <a:spLocks/>
            </p:cNvSpPr>
            <p:nvPr/>
          </p:nvSpPr>
          <p:spPr>
            <a:xfrm>
              <a:off x="220724" y="3685599"/>
              <a:ext cx="1800000" cy="709657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0" lang="en-US" sz="3400" b="0" i="0" u="none" strike="noStrike" kern="1200" cap="none" spc="0" normalizeH="0" baseline="0" dirty="0">
                  <a:ln>
                    <a:noFill/>
                  </a:ln>
                  <a:solidFill>
                    <a:srgbClr val="71254D"/>
                  </a:solidFill>
                  <a:effectLst/>
                  <a:uFillTx/>
                  <a:latin typeface="Corbel" charset="0"/>
                  <a:ea typeface="Corbel" charset="0"/>
                  <a:cs typeface="Corbel" charset="0"/>
                  <a:sym typeface="Helvetica"/>
                </a:defRPr>
              </a:lvl1pPr>
            </a:lstStyle>
            <a:p>
              <a:pPr algn="ctr"/>
              <a:r>
                <a:rPr 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Extensive planning &amp; diagramming to aid project development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3158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it Works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5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12572" y="1680743"/>
            <a:ext cx="8931428" cy="4101793"/>
            <a:chOff x="212572" y="1680743"/>
            <a:chExt cx="8931428" cy="4101793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57177" y="2866793"/>
              <a:ext cx="1829645" cy="61439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/>
            <a:srcRect t="13002" b="9782"/>
            <a:stretch/>
          </p:blipFill>
          <p:spPr>
            <a:xfrm>
              <a:off x="1132294" y="1680743"/>
              <a:ext cx="1116131" cy="861834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5"/>
            <a:srcRect l="33463" t="8071" r="32621" b="4822"/>
            <a:stretch/>
          </p:blipFill>
          <p:spPr>
            <a:xfrm>
              <a:off x="6879128" y="4015689"/>
              <a:ext cx="922579" cy="97200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692418" y="1855503"/>
              <a:ext cx="1296000" cy="512315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60638" y="4493481"/>
              <a:ext cx="1728000" cy="494208"/>
            </a:xfrm>
            <a:prstGeom prst="rect">
              <a:avLst/>
            </a:prstGeom>
          </p:spPr>
        </p:pic>
        <p:cxnSp>
          <p:nvCxnSpPr>
            <p:cNvPr id="13" name="Straight Arrow Connector 12"/>
            <p:cNvCxnSpPr/>
            <p:nvPr/>
          </p:nvCxnSpPr>
          <p:spPr>
            <a:xfrm flipH="1" flipV="1">
              <a:off x="2388638" y="2078317"/>
              <a:ext cx="1125202" cy="768653"/>
            </a:xfrm>
            <a:prstGeom prst="straightConnector1">
              <a:avLst/>
            </a:prstGeom>
            <a:ln>
              <a:prstDash val="sys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 flipV="1">
              <a:off x="5599619" y="2114507"/>
              <a:ext cx="949462" cy="732463"/>
            </a:xfrm>
            <a:prstGeom prst="straightConnector1">
              <a:avLst/>
            </a:prstGeom>
            <a:ln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 flipH="1">
              <a:off x="2388638" y="3481188"/>
              <a:ext cx="1125203" cy="931317"/>
            </a:xfrm>
            <a:prstGeom prst="straightConnector1">
              <a:avLst/>
            </a:prstGeom>
            <a:ln>
              <a:prstDash val="sys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5611731" y="3481188"/>
              <a:ext cx="1147787" cy="706906"/>
            </a:xfrm>
            <a:prstGeom prst="straightConnector1">
              <a:avLst/>
            </a:prstGeom>
            <a:ln>
              <a:prstDash val="sysDash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itle 1"/>
            <p:cNvSpPr txBox="1">
              <a:spLocks/>
            </p:cNvSpPr>
            <p:nvPr/>
          </p:nvSpPr>
          <p:spPr>
            <a:xfrm>
              <a:off x="212572" y="2467428"/>
              <a:ext cx="2880000" cy="709657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0" lang="en-US" sz="3400" b="0" i="0" u="none" strike="noStrike" kern="1200" cap="none" spc="0" normalizeH="0" baseline="0" dirty="0">
                  <a:ln>
                    <a:noFill/>
                  </a:ln>
                  <a:solidFill>
                    <a:srgbClr val="71254D"/>
                  </a:solidFill>
                  <a:effectLst/>
                  <a:uFillTx/>
                  <a:latin typeface="Corbel" charset="0"/>
                  <a:ea typeface="Corbel" charset="0"/>
                  <a:cs typeface="Corbel" charset="0"/>
                  <a:sym typeface="Helvetica"/>
                </a:defRPr>
              </a:lvl1pPr>
            </a:lstStyle>
            <a:p>
              <a:pPr marL="285750" indent="-285750">
                <a:lnSpc>
                  <a:spcPct val="100000"/>
                </a:lnSpc>
                <a:spcAft>
                  <a:spcPts val="300"/>
                </a:spcAft>
                <a:buFont typeface="Arial" charset="0"/>
                <a:buChar char="•"/>
              </a:pPr>
              <a:r>
                <a:rPr lang="en-GB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Connects with MCS’s API to upload an image and receive facial emotion data</a:t>
              </a:r>
            </a:p>
            <a:p>
              <a:pPr marL="285750" indent="-285750">
                <a:lnSpc>
                  <a:spcPct val="100000"/>
                </a:lnSpc>
                <a:spcAft>
                  <a:spcPts val="300"/>
                </a:spcAft>
                <a:buFont typeface="Arial" charset="0"/>
                <a:buChar char="•"/>
              </a:pPr>
              <a:r>
                <a:rPr lang="en-GB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Optimised emotion data whilst digging into machine learning</a:t>
              </a:r>
            </a:p>
            <a:p>
              <a:pPr marL="285750" indent="-285750">
                <a:lnSpc>
                  <a:spcPct val="100000"/>
                </a:lnSpc>
                <a:spcAft>
                  <a:spcPts val="300"/>
                </a:spcAft>
                <a:buFont typeface="Arial" charset="0"/>
                <a:buChar char="•"/>
              </a:pPr>
              <a:endParaRPr lang="en-GB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5" name="Title 1"/>
            <p:cNvSpPr txBox="1">
              <a:spLocks/>
            </p:cNvSpPr>
            <p:nvPr/>
          </p:nvSpPr>
          <p:spPr>
            <a:xfrm>
              <a:off x="6264000" y="2467428"/>
              <a:ext cx="2880000" cy="709657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0" lang="en-US" sz="3400" b="0" i="0" u="none" strike="noStrike" kern="1200" cap="none" spc="0" normalizeH="0" baseline="0" dirty="0">
                  <a:ln>
                    <a:noFill/>
                  </a:ln>
                  <a:solidFill>
                    <a:srgbClr val="71254D"/>
                  </a:solidFill>
                  <a:effectLst/>
                  <a:uFillTx/>
                  <a:latin typeface="Corbel" charset="0"/>
                  <a:ea typeface="Corbel" charset="0"/>
                  <a:cs typeface="Corbel" charset="0"/>
                  <a:sym typeface="Helvetica"/>
                </a:defRPr>
              </a:lvl1pPr>
            </a:lstStyle>
            <a:p>
              <a:pPr marL="285750" indent="-285750">
                <a:lnSpc>
                  <a:spcPct val="100000"/>
                </a:lnSpc>
                <a:spcAft>
                  <a:spcPts val="300"/>
                </a:spcAft>
                <a:buFont typeface="Arial" charset="0"/>
                <a:buChar char="•"/>
              </a:pPr>
              <a:r>
                <a:rPr lang="en-GB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Connects with LIFX’s API to control our external light</a:t>
              </a:r>
            </a:p>
            <a:p>
              <a:pPr marL="285750" indent="-285750">
                <a:lnSpc>
                  <a:spcPct val="100000"/>
                </a:lnSpc>
                <a:spcAft>
                  <a:spcPts val="300"/>
                </a:spcAft>
                <a:buFont typeface="Arial" charset="0"/>
                <a:buChar char="•"/>
              </a:pPr>
              <a:r>
                <a:rPr lang="en-GB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Learnt about how colours can enhance emotions</a:t>
              </a:r>
            </a:p>
            <a:p>
              <a:pPr marL="285750" indent="-285750">
                <a:lnSpc>
                  <a:spcPct val="100000"/>
                </a:lnSpc>
                <a:spcAft>
                  <a:spcPts val="300"/>
                </a:spcAft>
                <a:buFont typeface="Arial" charset="0"/>
                <a:buChar char="•"/>
              </a:pPr>
              <a:r>
                <a:rPr lang="en-GB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Used our analysed past data to influence future behaviour</a:t>
              </a:r>
            </a:p>
            <a:p>
              <a:pPr marL="285750" indent="-285750">
                <a:lnSpc>
                  <a:spcPct val="100000"/>
                </a:lnSpc>
                <a:spcAft>
                  <a:spcPts val="300"/>
                </a:spcAft>
                <a:buFont typeface="Arial" charset="0"/>
                <a:buChar char="•"/>
              </a:pPr>
              <a:endParaRPr lang="en-GB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6" name="Title 1"/>
            <p:cNvSpPr txBox="1">
              <a:spLocks/>
            </p:cNvSpPr>
            <p:nvPr/>
          </p:nvSpPr>
          <p:spPr>
            <a:xfrm>
              <a:off x="212572" y="5072878"/>
              <a:ext cx="2880000" cy="709657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0" lang="en-US" sz="3400" b="0" i="0" u="none" strike="noStrike" kern="1200" cap="none" spc="0" normalizeH="0" baseline="0" dirty="0">
                  <a:ln>
                    <a:noFill/>
                  </a:ln>
                  <a:solidFill>
                    <a:srgbClr val="71254D"/>
                  </a:solidFill>
                  <a:effectLst/>
                  <a:uFillTx/>
                  <a:latin typeface="Corbel" charset="0"/>
                  <a:ea typeface="Corbel" charset="0"/>
                  <a:cs typeface="Corbel" charset="0"/>
                  <a:sym typeface="Helvetica"/>
                </a:defRPr>
              </a:lvl1pPr>
            </a:lstStyle>
            <a:p>
              <a:pPr marL="285750" indent="-285750">
                <a:lnSpc>
                  <a:spcPct val="100000"/>
                </a:lnSpc>
                <a:spcAft>
                  <a:spcPts val="300"/>
                </a:spcAft>
                <a:buFont typeface="Arial" charset="0"/>
                <a:buChar char="•"/>
              </a:pPr>
              <a:r>
                <a:rPr lang="en-GB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Hardware integration with a external camera</a:t>
              </a:r>
            </a:p>
            <a:p>
              <a:pPr marL="285750" indent="-285750">
                <a:lnSpc>
                  <a:spcPct val="100000"/>
                </a:lnSpc>
                <a:spcAft>
                  <a:spcPts val="300"/>
                </a:spcAft>
                <a:buFont typeface="Arial" charset="0"/>
                <a:buChar char="•"/>
              </a:pPr>
              <a:r>
                <a:rPr lang="en-GB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Allowed us to use the webcam to have live real time updates</a:t>
              </a:r>
            </a:p>
            <a:p>
              <a:pPr marL="285750" indent="-285750">
                <a:lnSpc>
                  <a:spcPct val="100000"/>
                </a:lnSpc>
                <a:spcAft>
                  <a:spcPts val="300"/>
                </a:spcAft>
                <a:buFont typeface="Arial" charset="0"/>
                <a:buChar char="•"/>
              </a:pPr>
              <a:endParaRPr lang="en-GB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7" name="Title 1"/>
            <p:cNvSpPr txBox="1">
              <a:spLocks/>
            </p:cNvSpPr>
            <p:nvPr/>
          </p:nvSpPr>
          <p:spPr>
            <a:xfrm>
              <a:off x="6264000" y="5072879"/>
              <a:ext cx="2880000" cy="709657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0" lang="en-US" sz="3400" b="0" i="0" u="none" strike="noStrike" kern="1200" cap="none" spc="0" normalizeH="0" baseline="0" dirty="0">
                  <a:ln>
                    <a:noFill/>
                  </a:ln>
                  <a:solidFill>
                    <a:srgbClr val="71254D"/>
                  </a:solidFill>
                  <a:effectLst/>
                  <a:uFillTx/>
                  <a:latin typeface="Corbel" charset="0"/>
                  <a:ea typeface="Corbel" charset="0"/>
                  <a:cs typeface="Corbel" charset="0"/>
                  <a:sym typeface="Helvetica"/>
                </a:defRPr>
              </a:lvl1pPr>
            </a:lstStyle>
            <a:p>
              <a:pPr marL="285750" indent="-285750">
                <a:lnSpc>
                  <a:spcPct val="100000"/>
                </a:lnSpc>
                <a:spcAft>
                  <a:spcPts val="300"/>
                </a:spcAft>
                <a:buFont typeface="Arial" charset="0"/>
                <a:buChar char="•"/>
              </a:pPr>
              <a:r>
                <a:rPr lang="en-GB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Assists with data visualisation</a:t>
              </a:r>
            </a:p>
            <a:p>
              <a:pPr marL="285750" indent="-285750">
                <a:lnSpc>
                  <a:spcPct val="100000"/>
                </a:lnSpc>
                <a:spcAft>
                  <a:spcPts val="300"/>
                </a:spcAft>
                <a:buFont typeface="Arial" charset="0"/>
                <a:buChar char="•"/>
              </a:pPr>
              <a:r>
                <a:rPr lang="en-GB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Integrated our data to render chart updates</a:t>
              </a:r>
            </a:p>
            <a:p>
              <a:pPr marL="285750" indent="-285750">
                <a:lnSpc>
                  <a:spcPct val="100000"/>
                </a:lnSpc>
                <a:spcAft>
                  <a:spcPts val="300"/>
                </a:spcAft>
                <a:buFont typeface="Arial" charset="0"/>
                <a:buChar char="•"/>
              </a:pPr>
              <a:endParaRPr lang="en-GB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8" name="Title 1"/>
            <p:cNvSpPr txBox="1">
              <a:spLocks/>
            </p:cNvSpPr>
            <p:nvPr/>
          </p:nvSpPr>
          <p:spPr>
            <a:xfrm>
              <a:off x="3434721" y="3702848"/>
              <a:ext cx="2444435" cy="709657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0" lang="en-US" sz="3400" b="0" i="0" u="none" strike="noStrike" kern="1200" cap="none" spc="0" normalizeH="0" baseline="0" dirty="0">
                  <a:ln>
                    <a:noFill/>
                  </a:ln>
                  <a:solidFill>
                    <a:srgbClr val="71254D"/>
                  </a:solidFill>
                  <a:effectLst/>
                  <a:uFillTx/>
                  <a:latin typeface="Corbel" charset="0"/>
                  <a:ea typeface="Corbel" charset="0"/>
                  <a:cs typeface="Corbel" charset="0"/>
                  <a:sym typeface="Helvetica"/>
                </a:defRPr>
              </a:lvl1pPr>
            </a:lstStyle>
            <a:p>
              <a:pPr marL="285750" indent="-285750">
                <a:lnSpc>
                  <a:spcPct val="100000"/>
                </a:lnSpc>
                <a:spcAft>
                  <a:spcPts val="300"/>
                </a:spcAft>
                <a:buFont typeface="Arial" charset="0"/>
                <a:buChar char="•"/>
              </a:pPr>
              <a:r>
                <a:rPr lang="en-GB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Used React &amp; JS as our preferred language as we appreciated its UI orientated design and the synergies with our project, particularly around rendering</a:t>
              </a:r>
            </a:p>
            <a:p>
              <a:pPr marL="285750" indent="-285750">
                <a:lnSpc>
                  <a:spcPct val="100000"/>
                </a:lnSpc>
                <a:spcAft>
                  <a:spcPts val="300"/>
                </a:spcAft>
                <a:buFont typeface="Arial" charset="0"/>
                <a:buChar char="•"/>
              </a:pPr>
              <a:r>
                <a:rPr lang="en-GB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Spent a day on various tutorials</a:t>
              </a:r>
            </a:p>
            <a:p>
              <a:pPr marL="285750" indent="-285750">
                <a:lnSpc>
                  <a:spcPct val="100000"/>
                </a:lnSpc>
                <a:spcAft>
                  <a:spcPts val="300"/>
                </a:spcAft>
                <a:buFont typeface="Arial" charset="0"/>
                <a:buChar char="•"/>
              </a:pPr>
              <a:r>
                <a:rPr lang="en-GB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Phased in test frameworks</a:t>
              </a:r>
            </a:p>
            <a:p>
              <a:pPr marL="285750" indent="-285750">
                <a:lnSpc>
                  <a:spcPct val="100000"/>
                </a:lnSpc>
                <a:spcAft>
                  <a:spcPts val="300"/>
                </a:spcAft>
                <a:buFont typeface="Arial" charset="0"/>
                <a:buChar char="•"/>
              </a:pPr>
              <a:endParaRPr lang="en-GB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50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28650" y="1229192"/>
            <a:ext cx="7886700" cy="621751"/>
          </a:xfrm>
        </p:spPr>
        <p:txBody>
          <a:bodyPr/>
          <a:lstStyle/>
          <a:p>
            <a:r>
              <a:rPr lang="is-IS" dirty="0" smtClean="0"/>
              <a:t>Overview of Technical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742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Challenges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28650" y="2083808"/>
            <a:ext cx="3595454" cy="1265805"/>
          </a:xfrm>
        </p:spPr>
        <p:txBody>
          <a:bodyPr>
            <a:noAutofit/>
          </a:bodyPr>
          <a:lstStyle/>
          <a:p>
            <a:r>
              <a:rPr lang="en-GB" sz="1600" dirty="0" smtClean="0"/>
              <a:t>It’s challenging to learn a new language and test framework simultaneously</a:t>
            </a:r>
          </a:p>
          <a:p>
            <a:r>
              <a:rPr lang="en-GB" sz="1600" dirty="0" smtClean="0"/>
              <a:t>Keeping away from spikes</a:t>
            </a:r>
          </a:p>
          <a:p>
            <a:r>
              <a:rPr lang="en-GB" sz="1600" dirty="0" smtClean="0"/>
              <a:t>Data nuances for small exponential numbers</a:t>
            </a:r>
          </a:p>
          <a:p>
            <a:r>
              <a:rPr lang="en-GB" sz="1600" dirty="0" err="1" smtClean="0"/>
              <a:t>Easybulb</a:t>
            </a:r>
            <a:endParaRPr lang="en-GB" sz="1600" dirty="0" smtClean="0"/>
          </a:p>
          <a:p>
            <a:r>
              <a:rPr lang="en-GB" sz="1600" dirty="0" smtClean="0"/>
              <a:t>Design</a:t>
            </a:r>
          </a:p>
          <a:p>
            <a:r>
              <a:rPr lang="en-GB" sz="1600" dirty="0" smtClean="0"/>
              <a:t>Real time charts (and associated libraries)</a:t>
            </a:r>
          </a:p>
          <a:p>
            <a:endParaRPr lang="en-GB" sz="1600" dirty="0" smtClean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888655" y="1423123"/>
            <a:ext cx="1320465" cy="7096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Technical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848655" y="1423123"/>
            <a:ext cx="1320465" cy="7096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Team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708887" y="2083808"/>
            <a:ext cx="3600000" cy="12658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1pPr>
            <a:lvl2pPr marL="587375" indent="-227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SzPct val="100000"/>
              <a:buFont typeface="Wingdings" charset="2"/>
              <a:buChar char="§"/>
              <a:tabLst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2pPr>
            <a:lvl3pPr marL="935038" indent="-2143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3pPr>
            <a:lvl4pPr marL="1430338" indent="-2682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4pPr>
            <a:lvl5pPr marL="1870075" indent="-306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0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 smtClean="0"/>
              <a:t>Long-winded technical debates</a:t>
            </a:r>
          </a:p>
          <a:p>
            <a:r>
              <a:rPr lang="en-GB" sz="1600" dirty="0" smtClean="0"/>
              <a:t>Product tangents</a:t>
            </a:r>
          </a:p>
          <a:p>
            <a:r>
              <a:rPr lang="en-GB" sz="1600" dirty="0" smtClean="0"/>
              <a:t>Annoying our colleagues with many high-fives</a:t>
            </a:r>
          </a:p>
          <a:p>
            <a:r>
              <a:rPr lang="en-GB" sz="1600" dirty="0" smtClean="0"/>
              <a:t>Not blinding ourselves</a:t>
            </a:r>
          </a:p>
        </p:txBody>
      </p:sp>
    </p:spTree>
    <p:extLst>
      <p:ext uri="{BB962C8B-B14F-4D97-AF65-F5344CB8AC3E}">
        <p14:creationId xmlns:p14="http://schemas.microsoft.com/office/powerpoint/2010/main" val="133315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52600" y="3215695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Placeholder for Live Demo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6226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Successes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32162" y="1953181"/>
            <a:ext cx="3960000" cy="1265805"/>
          </a:xfrm>
        </p:spPr>
        <p:txBody>
          <a:bodyPr>
            <a:noAutofit/>
          </a:bodyPr>
          <a:lstStyle/>
          <a:p>
            <a:r>
              <a:rPr lang="en-GB" sz="1600" dirty="0" smtClean="0"/>
              <a:t>It works!</a:t>
            </a:r>
          </a:p>
          <a:p>
            <a:r>
              <a:rPr lang="en-GB" sz="1600" dirty="0" smtClean="0"/>
              <a:t>Learning a suite of new technologies and test frameworks</a:t>
            </a:r>
          </a:p>
          <a:p>
            <a:r>
              <a:rPr lang="en-GB" sz="1600" dirty="0" smtClean="0"/>
              <a:t>Making sense of Microsoft Cognitive Service’s API within 2 days</a:t>
            </a:r>
          </a:p>
          <a:p>
            <a:r>
              <a:rPr lang="en-GB" sz="1600" dirty="0" smtClean="0"/>
              <a:t>Hardware integration</a:t>
            </a:r>
          </a:p>
          <a:p>
            <a:r>
              <a:rPr lang="en-GB" sz="1600" dirty="0" smtClean="0"/>
              <a:t>Structure of our code, with an emphasis on software craftsmanship principles</a:t>
            </a:r>
          </a:p>
          <a:p>
            <a:r>
              <a:rPr lang="en-GB" sz="1600" dirty="0" smtClean="0"/>
              <a:t>Clean and simple User Interface</a:t>
            </a:r>
          </a:p>
          <a:p>
            <a:r>
              <a:rPr lang="en-GB" sz="1600" dirty="0" smtClean="0"/>
              <a:t>Complex data processing</a:t>
            </a:r>
          </a:p>
          <a:p>
            <a:r>
              <a:rPr lang="en-GB" sz="1600" dirty="0" smtClean="0"/>
              <a:t>Test coverage (insert %)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888655" y="1363747"/>
            <a:ext cx="1320465" cy="7096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Technical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848655" y="1363747"/>
            <a:ext cx="1320465" cy="7096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smtClean="0">
                <a:solidFill>
                  <a:srgbClr val="4198E4"/>
                </a:solidFill>
              </a:rPr>
              <a:t>Team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55350" y="1953181"/>
            <a:ext cx="3960000" cy="12658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1pPr>
            <a:lvl2pPr marL="587375" indent="-227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SzPct val="100000"/>
              <a:buFont typeface="Wingdings" charset="2"/>
              <a:buChar char="§"/>
              <a:tabLst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2pPr>
            <a:lvl3pPr marL="935038" indent="-2143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3pPr>
            <a:lvl4pPr marL="1430338" indent="-2682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4pPr>
            <a:lvl5pPr marL="1870075" indent="-306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0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 smtClean="0"/>
              <a:t>Communication</a:t>
            </a:r>
          </a:p>
          <a:p>
            <a:r>
              <a:rPr lang="en-GB" sz="1600" dirty="0" smtClean="0"/>
              <a:t>Didn’t kill each other </a:t>
            </a:r>
            <a:r>
              <a:rPr lang="en-GB" sz="1600" dirty="0" smtClean="0">
                <a:sym typeface="Wingdings"/>
              </a:rPr>
              <a:t></a:t>
            </a:r>
            <a:endParaRPr lang="en-GB" sz="1600" dirty="0" smtClean="0"/>
          </a:p>
          <a:p>
            <a:r>
              <a:rPr lang="en-GB" sz="1600" dirty="0" smtClean="0"/>
              <a:t>Minimal conflicts</a:t>
            </a:r>
          </a:p>
          <a:p>
            <a:r>
              <a:rPr lang="en-GB" sz="1600" dirty="0" smtClean="0"/>
              <a:t>Militant with time keeping</a:t>
            </a:r>
          </a:p>
          <a:p>
            <a:r>
              <a:rPr lang="en-GB" sz="1600" dirty="0"/>
              <a:t>Finished all planned features within a </a:t>
            </a:r>
            <a:r>
              <a:rPr lang="en-GB" sz="1600" dirty="0" smtClean="0"/>
              <a:t>week</a:t>
            </a:r>
          </a:p>
          <a:p>
            <a:r>
              <a:rPr lang="en-GB" sz="1600" dirty="0" smtClean="0"/>
              <a:t>Managed to get a lot done on the weekend despite all being hungover</a:t>
            </a:r>
          </a:p>
          <a:p>
            <a:r>
              <a:rPr lang="en-GB" sz="1600" dirty="0" smtClean="0"/>
              <a:t>Keeping agile throughout</a:t>
            </a:r>
          </a:p>
        </p:txBody>
      </p:sp>
    </p:spTree>
    <p:extLst>
      <p:ext uri="{BB962C8B-B14F-4D97-AF65-F5344CB8AC3E}">
        <p14:creationId xmlns:p14="http://schemas.microsoft.com/office/powerpoint/2010/main" val="97088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731" y="1433709"/>
            <a:ext cx="6836599" cy="294828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28650" y="4581171"/>
            <a:ext cx="7886700" cy="762727"/>
          </a:xfrm>
        </p:spPr>
        <p:txBody>
          <a:bodyPr>
            <a:noAutofit/>
          </a:bodyPr>
          <a:lstStyle/>
          <a:p>
            <a:r>
              <a:rPr lang="en-GB" sz="1600" dirty="0" smtClean="0"/>
              <a:t>Our basic plan starts from £10,000 per month (we’ve worked hard on it </a:t>
            </a:r>
            <a:r>
              <a:rPr lang="en-GB" sz="1600" dirty="0" smtClean="0">
                <a:sym typeface="Wingdings"/>
              </a:rPr>
              <a:t> )</a:t>
            </a:r>
            <a:endParaRPr lang="en-GB" sz="1600" dirty="0" smtClean="0"/>
          </a:p>
          <a:p>
            <a:r>
              <a:rPr lang="en-GB" sz="1600" dirty="0" smtClean="0"/>
              <a:t>Contact your </a:t>
            </a:r>
            <a:r>
              <a:rPr lang="en-GB" sz="1600" dirty="0" err="1" smtClean="0"/>
              <a:t>Emotify</a:t>
            </a:r>
            <a:r>
              <a:rPr lang="en-GB" sz="1600" dirty="0" smtClean="0"/>
              <a:t> sales representative to discuss how we can improve your presentations</a:t>
            </a:r>
          </a:p>
          <a:p>
            <a:r>
              <a:rPr lang="en-GB" sz="1600" dirty="0" smtClean="0"/>
              <a:t>Now accepting external funding from investors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28650" y="447015"/>
            <a:ext cx="7886700" cy="1069974"/>
          </a:xfrm>
        </p:spPr>
        <p:txBody>
          <a:bodyPr/>
          <a:lstStyle/>
          <a:p>
            <a:r>
              <a:rPr lang="en-GB" dirty="0" smtClean="0"/>
              <a:t>Next Steps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8201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71254C"/>
      </a:dk2>
      <a:lt2>
        <a:srgbClr val="E7E6E6"/>
      </a:lt2>
      <a:accent1>
        <a:srgbClr val="5B9BD5"/>
      </a:accent1>
      <a:accent2>
        <a:srgbClr val="6A143C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9388</TotalTime>
  <Words>450</Words>
  <Application>Microsoft Macintosh PowerPoint</Application>
  <PresentationFormat>On-screen Show (4:3)</PresentationFormat>
  <Paragraphs>91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Corbel</vt:lpstr>
      <vt:lpstr>Helvetica</vt:lpstr>
      <vt:lpstr>Wingdings</vt:lpstr>
      <vt:lpstr>Arial</vt:lpstr>
      <vt:lpstr>Office Theme</vt:lpstr>
      <vt:lpstr>PowerPoint Presentation</vt:lpstr>
      <vt:lpstr>The Problem</vt:lpstr>
      <vt:lpstr>Roll on Emotify…</vt:lpstr>
      <vt:lpstr>Build Strategy</vt:lpstr>
      <vt:lpstr>How it Works</vt:lpstr>
      <vt:lpstr>Challenges</vt:lpstr>
      <vt:lpstr>PowerPoint Presentation</vt:lpstr>
      <vt:lpstr>Successes</vt:lpstr>
      <vt:lpstr>Next Steps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Mitchell Goldbay</dc:creator>
  <cp:lastModifiedBy>Mitchell Goldbay</cp:lastModifiedBy>
  <cp:revision>184</cp:revision>
  <dcterms:created xsi:type="dcterms:W3CDTF">2016-11-11T16:01:40Z</dcterms:created>
  <dcterms:modified xsi:type="dcterms:W3CDTF">2017-03-23T13:05:41Z</dcterms:modified>
</cp:coreProperties>
</file>

<file path=docProps/thumbnail.jpeg>
</file>